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7019925" cy="93059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0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4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70200" y="697925"/>
            <a:ext cx="4680175" cy="348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hyperlink" Target="http://youtu.be/mYbMPwmwx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synthesis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04800"/>
            <a:ext cx="7315200" cy="60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990600" y="533400"/>
            <a:ext cx="6553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of Photosynthesis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304800" y="1752600"/>
            <a:ext cx="8305800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Reactions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Photolysis  - Non-cyclic Pathway  [  H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Photophosphorylation  Non-cyclic and 		Cyclic Pathways     [ ADP + P -&gt; ATP ]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304800" y="4343400"/>
            <a:ext cx="8305800" cy="1801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Reactions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 – Benson Cycle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Fixation   -  Reduction of CO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-dependent"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03237"/>
            <a:ext cx="7481887" cy="566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ylakoidmembrane"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38150"/>
            <a:ext cx="8001000" cy="571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ncyc1"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54062"/>
            <a:ext cx="7543800" cy="519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ncyc1"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0"/>
            <a:ext cx="4343400" cy="2989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-dependent" id="177" name="Google Shape;17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648200" cy="352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ylakoidmembrane" id="178" name="Google Shape;17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3276600"/>
            <a:ext cx="5486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clic 2" id="183" name="Google Shape;1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84200"/>
            <a:ext cx="8077200" cy="53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clic" id="188" name="Google Shape;1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928687"/>
            <a:ext cx="70104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yclic 2" id="193" name="Google Shape;1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0"/>
            <a:ext cx="5943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clic" id="194" name="Google Shape;19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732212"/>
            <a:ext cx="4381500" cy="312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vincycle"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4912" y="0"/>
            <a:ext cx="6734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1219200" y="3276600"/>
            <a:ext cx="57912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Crassulacean Acid Metabolism (CAM)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succulent plants,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Cacti, Pineapple</a:t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1219200" y="1295400"/>
            <a:ext cx="30480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C4 Plants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 cane and corn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crabgrass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914400" y="1066800"/>
            <a:ext cx="7315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visible light?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Electromagnetic radiation of a wavelength that irritates the nervous receptors in the eyes.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A5002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i="0" lang="en-US" sz="4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en-US" sz="48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en-US" sz="4800" u="none" cap="none" strike="noStrik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colors of visible light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Composed of particles of energy called: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Photons or Quanta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4 plants" id="210" name="Google Shape;2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990600"/>
            <a:ext cx="6477000" cy="37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/>
        </p:nvSpPr>
        <p:spPr>
          <a:xfrm>
            <a:off x="1905000" y="304800"/>
            <a:ext cx="52578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C4 Plants</a:t>
            </a:r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685800" y="487680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C4: Orange      C3 : Yellow and Green</a:t>
            </a:r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762000" y="5562600"/>
            <a:ext cx="78486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4 % of Plants are C4       18% of Crops are C4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Evolved from C3 about 25 Million years ago</a:t>
            </a:r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76200"/>
            <a:ext cx="74676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fstruct"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371600"/>
            <a:ext cx="7086600" cy="495458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/>
        </p:nvSpPr>
        <p:spPr>
          <a:xfrm>
            <a:off x="1676400" y="381000"/>
            <a:ext cx="5410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a Leaf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600200"/>
            <a:ext cx="5041900" cy="40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2819400" y="609600"/>
            <a:ext cx="3657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C3 Plants Guard Cells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f C4" id="231" name="Google Shape;2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685800"/>
            <a:ext cx="7543800" cy="4672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/>
        </p:nvSpPr>
        <p:spPr>
          <a:xfrm>
            <a:off x="381000" y="5791200"/>
            <a:ext cx="8001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C3 plants the Bundle Sheath has no Chloroplasts but in C4 plants they do.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4anatomy" id="237" name="Google Shape;2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3462" y="1066800"/>
            <a:ext cx="45370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4" id="242" name="Google Shape;24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752600"/>
            <a:ext cx="6858000" cy="364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 txBox="1"/>
          <p:nvPr/>
        </p:nvSpPr>
        <p:spPr>
          <a:xfrm>
            <a:off x="1981200" y="457200"/>
            <a:ext cx="487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C4 and CAM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712" y="0"/>
            <a:ext cx="663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4 &amp; Cam" id="253" name="Google Shape;2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525" y="381000"/>
            <a:ext cx="556895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hways" id="258" name="Google Shape;25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46087"/>
            <a:ext cx="7391400" cy="602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062" y="1143000"/>
            <a:ext cx="701357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/>
        </p:nvSpPr>
        <p:spPr>
          <a:xfrm>
            <a:off x="1524000" y="6019800"/>
            <a:ext cx="6172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Hit 400 ppm in May 2017.  First time in last 10,000 yrs.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MSpec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8229600" cy="40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9200"/>
            <a:ext cx="8229600" cy="454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62" y="1524000"/>
            <a:ext cx="88804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" y="1752600"/>
            <a:ext cx="91440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914400" y="1066800"/>
            <a:ext cx="7543800" cy="284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photon of light strikes an object two things happen: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of the energy is absorbed.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of the energy is reflected.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absorbed energy is converted to heat or another type of energy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reflected energy is the color that we see when looking at the object.</a:t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2743200" y="4953000"/>
            <a:ext cx="838200" cy="838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3962400" y="5181600"/>
            <a:ext cx="1219200" cy="4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410200" y="4572000"/>
            <a:ext cx="609600" cy="1828800"/>
          </a:xfrm>
          <a:prstGeom prst="rect">
            <a:avLst/>
          </a:prstGeom>
          <a:solidFill>
            <a:srgbClr val="0066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5257800" y="5257800"/>
            <a:ext cx="533400" cy="3048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50021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 rot="-9180000">
            <a:off x="4138612" y="4695825"/>
            <a:ext cx="1219200" cy="3048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743200" y="5181600"/>
            <a:ext cx="914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PHOTON</a:t>
            </a:r>
            <a:endParaRPr/>
          </a:p>
        </p:txBody>
      </p:sp>
      <p:cxnSp>
        <p:nvCxnSpPr>
          <p:cNvPr id="106" name="Google Shape;106;p16"/>
          <p:cNvCxnSpPr/>
          <p:nvPr/>
        </p:nvCxnSpPr>
        <p:spPr>
          <a:xfrm rot="10800000">
            <a:off x="5791200" y="5562600"/>
            <a:ext cx="9144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07" name="Google Shape;107;p16"/>
          <p:cNvSpPr txBox="1"/>
          <p:nvPr/>
        </p:nvSpPr>
        <p:spPr>
          <a:xfrm>
            <a:off x="6553200" y="5791200"/>
            <a:ext cx="1371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Absorbed</a:t>
            </a:r>
            <a:endParaRPr/>
          </a:p>
        </p:txBody>
      </p:sp>
      <p:cxnSp>
        <p:nvCxnSpPr>
          <p:cNvPr id="108" name="Google Shape;108;p16"/>
          <p:cNvCxnSpPr/>
          <p:nvPr/>
        </p:nvCxnSpPr>
        <p:spPr>
          <a:xfrm flipH="1">
            <a:off x="4724400" y="4343400"/>
            <a:ext cx="4572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09" name="Google Shape;109;p16"/>
          <p:cNvSpPr txBox="1"/>
          <p:nvPr/>
        </p:nvSpPr>
        <p:spPr>
          <a:xfrm>
            <a:off x="5105400" y="4191000"/>
            <a:ext cx="1371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Reflected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736725"/>
            <a:ext cx="4038600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838200"/>
            <a:ext cx="3798887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4419600"/>
            <a:ext cx="2971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219200" y="6324600"/>
            <a:ext cx="2895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Micrograph of Chloroplast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914400" y="381000"/>
            <a:ext cx="3124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Cells</a:t>
            </a:r>
            <a:endParaRPr/>
          </a:p>
        </p:txBody>
      </p:sp>
      <p:cxnSp>
        <p:nvCxnSpPr>
          <p:cNvPr id="119" name="Google Shape;119;p17"/>
          <p:cNvCxnSpPr/>
          <p:nvPr/>
        </p:nvCxnSpPr>
        <p:spPr>
          <a:xfrm flipH="1">
            <a:off x="3048000" y="4191000"/>
            <a:ext cx="1752600" cy="106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120" name="Google Shape;120;p17"/>
          <p:cNvCxnSpPr/>
          <p:nvPr/>
        </p:nvCxnSpPr>
        <p:spPr>
          <a:xfrm flipH="1">
            <a:off x="2971800" y="3733800"/>
            <a:ext cx="1981200" cy="137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121" name="Google Shape;121;p17"/>
          <p:cNvCxnSpPr/>
          <p:nvPr/>
        </p:nvCxnSpPr>
        <p:spPr>
          <a:xfrm flipH="1">
            <a:off x="3505200" y="5410200"/>
            <a:ext cx="3505200" cy="15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98562"/>
            <a:ext cx="3429000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81000"/>
            <a:ext cx="4162425" cy="33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0" y="3714750"/>
            <a:ext cx="2667000" cy="290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381000" y="228600"/>
            <a:ext cx="40386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Carotene and Xanthophyll are protective pigments absorbing high energy Blue Light to protect the plant.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76200" y="5791200"/>
            <a:ext cx="4495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 A &amp; B are the photosynthetic pigments absorbing Red Light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8159750" cy="4506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3048000" y="1066800"/>
            <a:ext cx="3810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Absorption Spectrum for Pigments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219200"/>
            <a:ext cx="6145212" cy="489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2514600" y="533400"/>
            <a:ext cx="4038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Spectrum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synthesis"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914400"/>
            <a:ext cx="8305800" cy="49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1066800" y="6096000"/>
            <a:ext cx="31178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Photosynthesis Video</a:t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4953000" y="6172200"/>
            <a:ext cx="3397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http://youtu.be/mYbMPwmwx88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